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5" r:id="rId4"/>
    <p:sldId id="276" r:id="rId5"/>
    <p:sldId id="277" r:id="rId6"/>
    <p:sldId id="284" r:id="rId7"/>
    <p:sldId id="279" r:id="rId8"/>
    <p:sldId id="280" r:id="rId9"/>
    <p:sldId id="281" r:id="rId10"/>
    <p:sldId id="285" r:id="rId11"/>
    <p:sldId id="282" r:id="rId12"/>
    <p:sldId id="283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A93"/>
    <a:srgbClr val="EBBED9"/>
    <a:srgbClr val="E3147E"/>
    <a:srgbClr val="F8C4C0"/>
    <a:srgbClr val="BBD1BF"/>
    <a:srgbClr val="159386"/>
    <a:srgbClr val="C1DEC4"/>
    <a:srgbClr val="E74F24"/>
    <a:srgbClr val="FEECAE"/>
    <a:srgbClr val="0756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C5165B-8DEE-FA61-0AB3-83E8F3A7CEF5}" v="63" dt="2024-07-18T14:56:05.0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home-early-years/early-years-class-management/early-years-transition" TargetMode="Externa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home-early-years/early-years-class-management/early-years-transition" TargetMode="Externa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x, room&#10;&#10;Description automatically generated">
            <a:extLst>
              <a:ext uri="{FF2B5EF4-FFF2-40B4-BE49-F238E27FC236}">
                <a16:creationId xmlns:a16="http://schemas.microsoft.com/office/drawing/2014/main" id="{677F9F75-D3F3-AA4B-BB69-4D14C8B2F4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BB786A1-7BD9-0342-9515-B24A33508A69}"/>
              </a:ext>
            </a:extLst>
          </p:cNvPr>
          <p:cNvSpPr/>
          <p:nvPr userDrawn="1"/>
        </p:nvSpPr>
        <p:spPr>
          <a:xfrm>
            <a:off x="4065944" y="5508027"/>
            <a:ext cx="1008081" cy="6343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224C47C7-CF5A-5B4A-8067-A692AFFBA6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3CF5D004-88AD-1940-BC88-2DD959429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5AF0C67B-55E1-4040-8763-0EC19514EC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17BC3B83-BC5B-E446-A28B-D9333AC41A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AFA6BDC-CCB6-4744-AA24-4E46B03AFE80}"/>
              </a:ext>
            </a:extLst>
          </p:cNvPr>
          <p:cNvSpPr/>
          <p:nvPr userDrawn="1"/>
        </p:nvSpPr>
        <p:spPr>
          <a:xfrm>
            <a:off x="3998259" y="2976282"/>
            <a:ext cx="1219200" cy="860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class-management/early-years-transitio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class-management/early-years-transition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A4483672-F51E-DF49-A82F-4D438613B5BF}"/>
              </a:ext>
            </a:extLst>
          </p:cNvPr>
          <p:cNvSpPr/>
          <p:nvPr/>
        </p:nvSpPr>
        <p:spPr>
          <a:xfrm>
            <a:off x="4041913" y="5473148"/>
            <a:ext cx="1046922" cy="728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" name="Rectangle 4"/>
          <p:cNvSpPr/>
          <p:nvPr/>
        </p:nvSpPr>
        <p:spPr>
          <a:xfrm>
            <a:off x="386862" y="539261"/>
            <a:ext cx="8393723" cy="158261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>
                <a:solidFill>
                  <a:schemeClr val="bg1"/>
                </a:solidFill>
              </a:rPr>
              <a:t>All about my new school</a:t>
            </a:r>
          </a:p>
          <a:p>
            <a:pPr algn="ctr"/>
            <a:r>
              <a:rPr lang="en-GB" sz="5400">
                <a:solidFill>
                  <a:schemeClr val="bg1"/>
                </a:solidFill>
              </a:rPr>
              <a:t>Ormskirk C of E Primary.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417836"/>
            <a:ext cx="8220075" cy="994306"/>
          </a:xfrm>
        </p:spPr>
        <p:txBody>
          <a:bodyPr/>
          <a:lstStyle/>
          <a:p>
            <a:r>
              <a:rPr lang="en-GB" sz="3600"/>
              <a:t>All About My New School</a:t>
            </a:r>
            <a:endParaRPr lang="en-GB" sz="3600">
              <a:latin typeface="+mn-lt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F2DB95D-082E-3A44-A778-7C6D7062E07E}"/>
              </a:ext>
            </a:extLst>
          </p:cNvPr>
          <p:cNvSpPr/>
          <p:nvPr/>
        </p:nvSpPr>
        <p:spPr>
          <a:xfrm>
            <a:off x="1678259" y="1427050"/>
            <a:ext cx="5777947" cy="1304219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err="1">
                <a:solidFill>
                  <a:schemeClr val="tx1"/>
                </a:solidFill>
              </a:rPr>
              <a:t>Ormskirk</a:t>
            </a:r>
            <a:r>
              <a:rPr lang="en-US" sz="3000">
                <a:solidFill>
                  <a:schemeClr val="tx1"/>
                </a:solidFill>
              </a:rPr>
              <a:t> C of E Primary School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C108326-B390-7948-B362-B26CDE53DC6F}"/>
              </a:ext>
            </a:extLst>
          </p:cNvPr>
          <p:cNvSpPr/>
          <p:nvPr/>
        </p:nvSpPr>
        <p:spPr>
          <a:xfrm>
            <a:off x="1678260" y="3127514"/>
            <a:ext cx="5777948" cy="2945296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3" name="Picture 12" descr="A picture containing doll, toy, window&#10;&#10;Description automatically generated">
            <a:extLst>
              <a:ext uri="{FF2B5EF4-FFF2-40B4-BE49-F238E27FC236}">
                <a16:creationId xmlns:a16="http://schemas.microsoft.com/office/drawing/2014/main" id="{7EFA7E88-9931-AB4A-8A0D-6B79108598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51" y="4847716"/>
            <a:ext cx="2326947" cy="1799316"/>
          </a:xfrm>
          <a:prstGeom prst="rect">
            <a:avLst/>
          </a:prstGeom>
        </p:spPr>
      </p:pic>
      <p:sp>
        <p:nvSpPr>
          <p:cNvPr id="2" name="AutoShape 2" descr="Ormskirk CE Primary (@OrmskirkCE) | Twitt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827" y="3285712"/>
            <a:ext cx="26289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/>
              <a:t>Your New School</a:t>
            </a:r>
            <a:endParaRPr lang="en-GB" sz="3600">
              <a:latin typeface="+mn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46AF172-C4C6-4547-9164-5E2EC019E30E}"/>
              </a:ext>
            </a:extLst>
          </p:cNvPr>
          <p:cNvSpPr/>
          <p:nvPr/>
        </p:nvSpPr>
        <p:spPr>
          <a:xfrm>
            <a:off x="1351723" y="1473201"/>
            <a:ext cx="6440553" cy="3581515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AFFA97-8971-0043-904C-F3ED9A7FD198}"/>
              </a:ext>
            </a:extLst>
          </p:cNvPr>
          <p:cNvSpPr/>
          <p:nvPr/>
        </p:nvSpPr>
        <p:spPr>
          <a:xfrm>
            <a:off x="1219200" y="5276915"/>
            <a:ext cx="6573077" cy="772107"/>
          </a:xfrm>
          <a:prstGeom prst="rect">
            <a:avLst/>
          </a:prstGeom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/>
              <a:t>This is your new school. It is called </a:t>
            </a:r>
            <a:r>
              <a:rPr lang="en-US" err="1"/>
              <a:t>Ormskirk</a:t>
            </a:r>
            <a:r>
              <a:rPr lang="en-US"/>
              <a:t> C of E Primary School. We are really pleased that you are going to join us. </a:t>
            </a:r>
          </a:p>
        </p:txBody>
      </p:sp>
      <p:pic>
        <p:nvPicPr>
          <p:cNvPr id="2050" name="Picture 2" descr="3D Lettering &amp; Logo – BDP Creative Solutions L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1797107"/>
            <a:ext cx="4876800" cy="29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468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latin typeface="Twinkl" pitchFamily="2" charset="77"/>
              </a:rPr>
              <a:t>Meet Your Teacher</a:t>
            </a:r>
            <a:endParaRPr lang="en-GB" sz="3600">
              <a:latin typeface="+mn-lt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4DC1E6D-EB2B-364D-9FDE-D9FE464D72E8}"/>
              </a:ext>
            </a:extLst>
          </p:cNvPr>
          <p:cNvSpPr/>
          <p:nvPr/>
        </p:nvSpPr>
        <p:spPr>
          <a:xfrm>
            <a:off x="763320" y="1552714"/>
            <a:ext cx="3603813" cy="4562176"/>
          </a:xfrm>
          <a:prstGeom prst="roundRect">
            <a:avLst/>
          </a:prstGeom>
          <a:solidFill>
            <a:srgbClr val="8CCBC0"/>
          </a:solidFill>
          <a:ln w="28575">
            <a:solidFill>
              <a:srgbClr val="15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1400A04-1D03-C34C-890E-2C8381754F8B}"/>
              </a:ext>
            </a:extLst>
          </p:cNvPr>
          <p:cNvSpPr/>
          <p:nvPr/>
        </p:nvSpPr>
        <p:spPr>
          <a:xfrm>
            <a:off x="4673254" y="1558989"/>
            <a:ext cx="3764548" cy="2612610"/>
          </a:xfrm>
          <a:prstGeom prst="wedgeRoundRectCallout">
            <a:avLst>
              <a:gd name="adj1" fmla="val -74223"/>
              <a:gd name="adj2" fmla="val -5480"/>
              <a:gd name="adj3" fmla="val 16667"/>
            </a:avLst>
          </a:prstGeom>
          <a:solidFill>
            <a:schemeClr val="bg1"/>
          </a:solidFill>
          <a:ln w="28575">
            <a:solidFill>
              <a:srgbClr val="15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>
            <a:spAutoFit/>
          </a:bodyPr>
          <a:lstStyle/>
          <a:p>
            <a:pPr lvl="0" algn="ctr"/>
            <a:r>
              <a:rPr lang="en-US">
                <a:solidFill>
                  <a:srgbClr val="1C1C1C"/>
                </a:solidFill>
              </a:rPr>
              <a:t>Hello. I will be your new teacher. My name is</a:t>
            </a:r>
            <a:br>
              <a:rPr lang="en-US">
                <a:solidFill>
                  <a:srgbClr val="1C1C1C"/>
                </a:solidFill>
              </a:rPr>
            </a:br>
            <a:r>
              <a:rPr lang="en-US" err="1">
                <a:solidFill>
                  <a:srgbClr val="1C1C1C"/>
                </a:solidFill>
              </a:rPr>
              <a:t>Mrs</a:t>
            </a:r>
            <a:r>
              <a:rPr lang="en-US">
                <a:solidFill>
                  <a:srgbClr val="1C1C1C"/>
                </a:solidFill>
              </a:rPr>
              <a:t> Reeves. </a:t>
            </a:r>
          </a:p>
          <a:p>
            <a:pPr lvl="0" algn="ctr"/>
            <a:r>
              <a:rPr lang="en-US">
                <a:solidFill>
                  <a:srgbClr val="1C1C1C"/>
                </a:solidFill>
              </a:rPr>
              <a:t>Our class is called</a:t>
            </a:r>
            <a:br>
              <a:rPr lang="en-US">
                <a:solidFill>
                  <a:srgbClr val="1C1C1C"/>
                </a:solidFill>
              </a:rPr>
            </a:br>
            <a:r>
              <a:rPr lang="en-US">
                <a:solidFill>
                  <a:srgbClr val="1C1C1C"/>
                </a:solidFill>
              </a:rPr>
              <a:t>RR.</a:t>
            </a:r>
          </a:p>
          <a:p>
            <a:pPr lvl="0" algn="ctr"/>
            <a:r>
              <a:rPr lang="en-US">
                <a:solidFill>
                  <a:srgbClr val="1C1C1C"/>
                </a:solidFill>
              </a:rPr>
              <a:t>We are going to have lots of fun at school and make lots of new friends. </a:t>
            </a:r>
          </a:p>
        </p:txBody>
      </p:sp>
      <p:pic>
        <p:nvPicPr>
          <p:cNvPr id="4" name="Picture 3" descr="A person with blonde hair&#10;&#10;Description automatically generated">
            <a:extLst>
              <a:ext uri="{FF2B5EF4-FFF2-40B4-BE49-F238E27FC236}">
                <a16:creationId xmlns:a16="http://schemas.microsoft.com/office/drawing/2014/main" id="{EA749402-C7B0-37A7-0707-5219F4B74B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480" y="2082975"/>
            <a:ext cx="2330326" cy="350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02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Meet the Team</a:t>
            </a:r>
            <a:endParaRPr lang="en-GB" sz="360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>
                <a:latin typeface="Twinkl" pitchFamily="2" charset="77"/>
              </a:rPr>
              <a:t>There are lots of other people in school that can’t wait to meet you.</a:t>
            </a:r>
            <a:br>
              <a:rPr lang="en-US">
                <a:latin typeface="Twinkl" pitchFamily="2" charset="77"/>
              </a:rPr>
            </a:br>
            <a:r>
              <a:rPr lang="en-US">
                <a:latin typeface="Twinkl" pitchFamily="2" charset="77"/>
              </a:rPr>
              <a:t>Here are a few people you will meet at school.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B5901AD0-395C-CA4C-89EF-6CB60EC943D8}"/>
              </a:ext>
            </a:extLst>
          </p:cNvPr>
          <p:cNvSpPr txBox="1">
            <a:spLocks/>
          </p:cNvSpPr>
          <p:nvPr/>
        </p:nvSpPr>
        <p:spPr>
          <a:xfrm>
            <a:off x="755650" y="2206105"/>
            <a:ext cx="1961770" cy="1911927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867A43-F1C3-8F48-AC7F-951F2ABE18F8}"/>
              </a:ext>
            </a:extLst>
          </p:cNvPr>
          <p:cNvSpPr txBox="1">
            <a:spLocks/>
          </p:cNvSpPr>
          <p:nvPr/>
        </p:nvSpPr>
        <p:spPr>
          <a:xfrm>
            <a:off x="2434349" y="4342577"/>
            <a:ext cx="1961770" cy="1911927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E789A91D-7817-4C41-9082-FA9D4A4FC333}"/>
              </a:ext>
            </a:extLst>
          </p:cNvPr>
          <p:cNvSpPr txBox="1">
            <a:spLocks/>
          </p:cNvSpPr>
          <p:nvPr/>
        </p:nvSpPr>
        <p:spPr>
          <a:xfrm>
            <a:off x="6317589" y="4292296"/>
            <a:ext cx="1961770" cy="1911927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DCF2B4CD-F0DD-A048-B4BF-150CCE9488F6}"/>
              </a:ext>
            </a:extLst>
          </p:cNvPr>
          <p:cNvSpPr txBox="1">
            <a:spLocks/>
          </p:cNvSpPr>
          <p:nvPr/>
        </p:nvSpPr>
        <p:spPr>
          <a:xfrm>
            <a:off x="4644264" y="2218667"/>
            <a:ext cx="1961770" cy="1911927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Rounded Rectangular Callout 11">
            <a:extLst>
              <a:ext uri="{FF2B5EF4-FFF2-40B4-BE49-F238E27FC236}">
                <a16:creationId xmlns:a16="http://schemas.microsoft.com/office/drawing/2014/main" id="{02640FA3-C243-9E4F-B934-79F9488317A2}"/>
              </a:ext>
            </a:extLst>
          </p:cNvPr>
          <p:cNvSpPr/>
          <p:nvPr/>
        </p:nvSpPr>
        <p:spPr>
          <a:xfrm>
            <a:off x="641355" y="4288898"/>
            <a:ext cx="1623677" cy="1421006"/>
          </a:xfrm>
          <a:prstGeom prst="wedgeRoundRectCallout">
            <a:avLst>
              <a:gd name="adj1" fmla="val 87936"/>
              <a:gd name="adj2" fmla="val -2738"/>
              <a:gd name="adj3" fmla="val 16667"/>
            </a:avLst>
          </a:prstGeom>
          <a:solidFill>
            <a:schemeClr val="bg1"/>
          </a:solidFill>
          <a:ln w="28575">
            <a:solidFill>
              <a:srgbClr val="0D65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 dirty="0">
                <a:solidFill>
                  <a:srgbClr val="1C1C1C"/>
                </a:solidFill>
              </a:rPr>
              <a:t> Miss Cocks and </a:t>
            </a:r>
            <a:r>
              <a:rPr lang="en-US" sz="1400" dirty="0" err="1">
                <a:solidFill>
                  <a:srgbClr val="1C1C1C"/>
                </a:solidFill>
              </a:rPr>
              <a:t>Mrs</a:t>
            </a:r>
            <a:r>
              <a:rPr lang="en-US" sz="1400" dirty="0">
                <a:solidFill>
                  <a:srgbClr val="1C1C1C"/>
                </a:solidFill>
              </a:rPr>
              <a:t>  </a:t>
            </a:r>
            <a:r>
              <a:rPr lang="en-US" sz="1400">
                <a:solidFill>
                  <a:srgbClr val="1C1C1C"/>
                </a:solidFill>
              </a:rPr>
              <a:t>Monks.  We </a:t>
            </a:r>
            <a:r>
              <a:rPr lang="en-US" sz="1400" dirty="0">
                <a:solidFill>
                  <a:srgbClr val="1C1C1C"/>
                </a:solidFill>
              </a:rPr>
              <a:t>are the other Reception teachers. </a:t>
            </a:r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83A7107C-036F-9D4B-B305-8DC6F5F9B1D9}"/>
              </a:ext>
            </a:extLst>
          </p:cNvPr>
          <p:cNvSpPr/>
          <p:nvPr/>
        </p:nvSpPr>
        <p:spPr>
          <a:xfrm>
            <a:off x="6769080" y="2242209"/>
            <a:ext cx="1510279" cy="1205346"/>
          </a:xfrm>
          <a:prstGeom prst="wedgeRoundRectCallout">
            <a:avLst>
              <a:gd name="adj1" fmla="val -74223"/>
              <a:gd name="adj2" fmla="val -5480"/>
              <a:gd name="adj3" fmla="val 16667"/>
            </a:avLst>
          </a:prstGeom>
          <a:solidFill>
            <a:schemeClr val="bg1"/>
          </a:solidFill>
          <a:ln w="28575">
            <a:solidFill>
              <a:srgbClr val="0D65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My name is Miss Neill and I am an Early Years Apprentice. </a:t>
            </a:r>
          </a:p>
        </p:txBody>
      </p:sp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0B0F0D9D-1F4A-B749-860E-0824C346C5D5}"/>
              </a:ext>
            </a:extLst>
          </p:cNvPr>
          <p:cNvSpPr/>
          <p:nvPr/>
        </p:nvSpPr>
        <p:spPr>
          <a:xfrm>
            <a:off x="2875913" y="2242209"/>
            <a:ext cx="1510279" cy="1205346"/>
          </a:xfrm>
          <a:prstGeom prst="wedgeRoundRectCallout">
            <a:avLst>
              <a:gd name="adj1" fmla="val -74223"/>
              <a:gd name="adj2" fmla="val -5480"/>
              <a:gd name="adj3" fmla="val 16667"/>
            </a:avLst>
          </a:prstGeom>
          <a:solidFill>
            <a:schemeClr val="bg1"/>
          </a:solidFill>
          <a:ln w="28575">
            <a:solidFill>
              <a:srgbClr val="0D65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My name is Mrs Bullock and I am a Teaching Assistant. 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440044F8-8A15-384A-976F-A63A1EDA4745}"/>
              </a:ext>
            </a:extLst>
          </p:cNvPr>
          <p:cNvSpPr/>
          <p:nvPr/>
        </p:nvSpPr>
        <p:spPr>
          <a:xfrm>
            <a:off x="4644264" y="4303275"/>
            <a:ext cx="1508658" cy="1205346"/>
          </a:xfrm>
          <a:prstGeom prst="wedgeRoundRectCallout">
            <a:avLst>
              <a:gd name="adj1" fmla="val 87936"/>
              <a:gd name="adj2" fmla="val -2738"/>
              <a:gd name="adj3" fmla="val 16667"/>
            </a:avLst>
          </a:prstGeom>
          <a:solidFill>
            <a:schemeClr val="bg1"/>
          </a:solidFill>
          <a:ln w="28575">
            <a:solidFill>
              <a:srgbClr val="0D65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400" dirty="0">
                <a:solidFill>
                  <a:srgbClr val="1C1C1C"/>
                </a:solidFill>
              </a:rPr>
              <a:t>My name is Mrs Brady and I am a Teaching Assistant. </a:t>
            </a:r>
          </a:p>
        </p:txBody>
      </p:sp>
      <p:pic>
        <p:nvPicPr>
          <p:cNvPr id="3" name="Picture 2" descr="A person with shoulder length brown hair wearing a blue shirt&#10;&#10;Description automatically generated">
            <a:extLst>
              <a:ext uri="{FF2B5EF4-FFF2-40B4-BE49-F238E27FC236}">
                <a16:creationId xmlns:a16="http://schemas.microsoft.com/office/drawing/2014/main" id="{90D99BA8-F51A-29E5-86A2-E5376152BD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215" y="4428781"/>
            <a:ext cx="1107223" cy="1660834"/>
          </a:xfrm>
          <a:prstGeom prst="rect">
            <a:avLst/>
          </a:prstGeom>
        </p:spPr>
      </p:pic>
      <p:pic>
        <p:nvPicPr>
          <p:cNvPr id="4" name="Picture 3" descr="A person wearing glasses and a pink cardigan&#10;&#10;Description automatically generated">
            <a:extLst>
              <a:ext uri="{FF2B5EF4-FFF2-40B4-BE49-F238E27FC236}">
                <a16:creationId xmlns:a16="http://schemas.microsoft.com/office/drawing/2014/main" id="{6022BF53-398A-3ACC-01A3-10ACD5ECE5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679" y="4424235"/>
            <a:ext cx="905036" cy="1300044"/>
          </a:xfrm>
          <a:prstGeom prst="rect">
            <a:avLst/>
          </a:prstGeom>
        </p:spPr>
      </p:pic>
      <p:pic>
        <p:nvPicPr>
          <p:cNvPr id="11" name="Picture 10" descr="A person in a purple shirt&#10;&#10;Description automatically generated">
            <a:extLst>
              <a:ext uri="{FF2B5EF4-FFF2-40B4-BE49-F238E27FC236}">
                <a16:creationId xmlns:a16="http://schemas.microsoft.com/office/drawing/2014/main" id="{99C95BA2-7E0B-BEC8-D9FD-C204C08865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590" y="4910629"/>
            <a:ext cx="752044" cy="1178389"/>
          </a:xfrm>
          <a:prstGeom prst="rect">
            <a:avLst/>
          </a:prstGeom>
        </p:spPr>
      </p:pic>
      <p:sp>
        <p:nvSpPr>
          <p:cNvPr id="10" name="AutoShape 2" descr="Image preview">
            <a:extLst>
              <a:ext uri="{FF2B5EF4-FFF2-40B4-BE49-F238E27FC236}">
                <a16:creationId xmlns:a16="http://schemas.microsoft.com/office/drawing/2014/main" id="{C3898835-7F7E-16FA-B788-37869B55828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4" descr="Image preview">
            <a:extLst>
              <a:ext uri="{FF2B5EF4-FFF2-40B4-BE49-F238E27FC236}">
                <a16:creationId xmlns:a16="http://schemas.microsoft.com/office/drawing/2014/main" id="{92CAB7F8-59E4-366E-E503-C85D5644D9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662567F-1216-71DD-5D08-1045893B9A9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948" t="2194" r="13221" b="16741"/>
          <a:stretch/>
        </p:blipFill>
        <p:spPr>
          <a:xfrm>
            <a:off x="977133" y="2320608"/>
            <a:ext cx="1459330" cy="1699505"/>
          </a:xfrm>
          <a:prstGeom prst="rect">
            <a:avLst/>
          </a:prstGeom>
        </p:spPr>
      </p:pic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903E7239-D2B0-A963-2789-98DF9FA838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31" r="4887" b="22076"/>
          <a:stretch/>
        </p:blipFill>
        <p:spPr bwMode="auto">
          <a:xfrm>
            <a:off x="4979685" y="2298792"/>
            <a:ext cx="1261087" cy="1762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786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latin typeface="Twinkl" pitchFamily="2" charset="77"/>
              </a:rPr>
              <a:t>Meet Your Headteacher</a:t>
            </a:r>
            <a:endParaRPr lang="en-GB" sz="3600">
              <a:latin typeface="+mn-lt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4DC1E6D-EB2B-364D-9FDE-D9FE464D72E8}"/>
              </a:ext>
            </a:extLst>
          </p:cNvPr>
          <p:cNvSpPr/>
          <p:nvPr/>
        </p:nvSpPr>
        <p:spPr>
          <a:xfrm>
            <a:off x="763320" y="1552714"/>
            <a:ext cx="3603813" cy="4562176"/>
          </a:xfrm>
          <a:prstGeom prst="roundRect">
            <a:avLst/>
          </a:prstGeom>
          <a:solidFill>
            <a:srgbClr val="CFB7D7"/>
          </a:solidFill>
          <a:ln w="28575">
            <a:solidFill>
              <a:srgbClr val="641D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1400A04-1D03-C34C-890E-2C8381754F8B}"/>
              </a:ext>
            </a:extLst>
          </p:cNvPr>
          <p:cNvSpPr/>
          <p:nvPr/>
        </p:nvSpPr>
        <p:spPr>
          <a:xfrm>
            <a:off x="4673254" y="1686882"/>
            <a:ext cx="3764548" cy="1693209"/>
          </a:xfrm>
          <a:prstGeom prst="wedgeRoundRectCallout">
            <a:avLst>
              <a:gd name="adj1" fmla="val -72111"/>
              <a:gd name="adj2" fmla="val -3036"/>
              <a:gd name="adj3" fmla="val 16667"/>
            </a:avLst>
          </a:prstGeom>
          <a:solidFill>
            <a:schemeClr val="bg1"/>
          </a:solidFill>
          <a:ln w="28575">
            <a:solidFill>
              <a:srgbClr val="641D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>
            <a:spAutoFit/>
          </a:bodyPr>
          <a:lstStyle/>
          <a:p>
            <a:pPr algn="ctr"/>
            <a:r>
              <a:rPr lang="en-US">
                <a:solidFill>
                  <a:schemeClr val="tx1"/>
                </a:solidFill>
              </a:rPr>
              <a:t>My name is </a:t>
            </a:r>
            <a:r>
              <a:rPr lang="en-US" err="1">
                <a:solidFill>
                  <a:schemeClr val="tx1"/>
                </a:solidFill>
              </a:rPr>
              <a:t>Mr</a:t>
            </a:r>
            <a:r>
              <a:rPr lang="en-US">
                <a:solidFill>
                  <a:schemeClr val="tx1"/>
                </a:solidFill>
              </a:rPr>
              <a:t> </a:t>
            </a:r>
            <a:r>
              <a:rPr lang="en-US" err="1">
                <a:solidFill>
                  <a:schemeClr val="tx1"/>
                </a:solidFill>
              </a:rPr>
              <a:t>Storch</a:t>
            </a:r>
            <a:r>
              <a:rPr lang="en-US">
                <a:solidFill>
                  <a:schemeClr val="tx1"/>
                </a:solidFill>
              </a:rPr>
              <a:t> and I will be your headteacher. When you start school, I will come and say hello and look at the lovely work and playing you are doing. </a:t>
            </a:r>
          </a:p>
        </p:txBody>
      </p:sp>
      <p:sp>
        <p:nvSpPr>
          <p:cNvPr id="2" name="AutoShape 2" descr="Earwigs' found in Ormskirk school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5" t="18220" r="26779"/>
          <a:stretch/>
        </p:blipFill>
        <p:spPr bwMode="auto">
          <a:xfrm>
            <a:off x="1457395" y="1760086"/>
            <a:ext cx="2215662" cy="4147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4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latin typeface="Twinkl" pitchFamily="2" charset="77"/>
              </a:rPr>
              <a:t>Your New Classroom</a:t>
            </a:r>
            <a:endParaRPr lang="en-GB" sz="3600">
              <a:latin typeface="+mn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36ED2CF-F9C5-E04B-8CD1-231E34A301BF}"/>
              </a:ext>
            </a:extLst>
          </p:cNvPr>
          <p:cNvSpPr/>
          <p:nvPr/>
        </p:nvSpPr>
        <p:spPr>
          <a:xfrm>
            <a:off x="4351362" y="1496014"/>
            <a:ext cx="4251194" cy="4667728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3527F81-90DE-F74C-9479-86137A65DD95}"/>
              </a:ext>
            </a:extLst>
          </p:cNvPr>
          <p:cNvSpPr/>
          <p:nvPr/>
        </p:nvSpPr>
        <p:spPr>
          <a:xfrm>
            <a:off x="917154" y="3829878"/>
            <a:ext cx="2766950" cy="2383886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B47A66E6-21C5-EB47-9257-7694872B932E}"/>
              </a:ext>
            </a:extLst>
          </p:cNvPr>
          <p:cNvSpPr/>
          <p:nvPr/>
        </p:nvSpPr>
        <p:spPr>
          <a:xfrm>
            <a:off x="811136" y="1546036"/>
            <a:ext cx="2965734" cy="1999676"/>
          </a:xfrm>
          <a:prstGeom prst="wedgeRoundRectCallout">
            <a:avLst>
              <a:gd name="adj1" fmla="val -23675"/>
              <a:gd name="adj2" fmla="val 94746"/>
              <a:gd name="adj3" fmla="val 16667"/>
            </a:avLst>
          </a:prstGeom>
          <a:solidFill>
            <a:schemeClr val="bg1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/>
            <a:r>
              <a:rPr lang="en-US">
                <a:solidFill>
                  <a:schemeClr val="tx1"/>
                </a:solidFill>
              </a:rPr>
              <a:t>This is our classroom. There are lots of lovely things to do. You might like to play with the toys, read a book and draw a picture.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87DAD7-6879-D128-EBCC-1CCD3CDBC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310" y="4009539"/>
            <a:ext cx="1352666" cy="2024564"/>
          </a:xfrm>
          <a:prstGeom prst="rect">
            <a:avLst/>
          </a:prstGeom>
        </p:spPr>
      </p:pic>
      <p:pic>
        <p:nvPicPr>
          <p:cNvPr id="3" name="Picture 2" descr="Image preview">
            <a:extLst>
              <a:ext uri="{FF2B5EF4-FFF2-40B4-BE49-F238E27FC236}">
                <a16:creationId xmlns:a16="http://schemas.microsoft.com/office/drawing/2014/main" id="{52756401-DEE4-C200-4948-46E903C070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63" r="3305" b="7882"/>
          <a:stretch/>
        </p:blipFill>
        <p:spPr bwMode="auto">
          <a:xfrm>
            <a:off x="4594144" y="2005897"/>
            <a:ext cx="3765629" cy="364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03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>
                <a:latin typeface="Twinkl" pitchFamily="2" charset="77"/>
              </a:rPr>
              <a:t>Some Lovely Activities We Do</a:t>
            </a:r>
            <a:br>
              <a:rPr lang="en-US" sz="3600">
                <a:latin typeface="Twinkl" pitchFamily="2" charset="77"/>
              </a:rPr>
            </a:br>
            <a:r>
              <a:rPr lang="en-US" sz="3600">
                <a:latin typeface="Twinkl" pitchFamily="2" charset="77"/>
              </a:rPr>
              <a:t>in Our Class</a:t>
            </a:r>
            <a:endParaRPr lang="en-GB" sz="3600">
              <a:latin typeface="+mn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6B822D1-1068-7B4E-BBFC-B0F09300CAE1}"/>
              </a:ext>
            </a:extLst>
          </p:cNvPr>
          <p:cNvSpPr/>
          <p:nvPr/>
        </p:nvSpPr>
        <p:spPr>
          <a:xfrm>
            <a:off x="3443844" y="1786625"/>
            <a:ext cx="2238501" cy="1911927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1CB421-D13B-F84F-B6DD-C83D1E44F58A}"/>
              </a:ext>
            </a:extLst>
          </p:cNvPr>
          <p:cNvSpPr/>
          <p:nvPr/>
        </p:nvSpPr>
        <p:spPr>
          <a:xfrm>
            <a:off x="890649" y="3698553"/>
            <a:ext cx="2208811" cy="2284266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A1B2EF49-D349-964F-BC6A-FE5BD7CB7FF3}"/>
              </a:ext>
            </a:extLst>
          </p:cNvPr>
          <p:cNvSpPr txBox="1">
            <a:spLocks/>
          </p:cNvSpPr>
          <p:nvPr/>
        </p:nvSpPr>
        <p:spPr>
          <a:xfrm>
            <a:off x="6044542" y="1786625"/>
            <a:ext cx="2208809" cy="1911927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anose="020B0604020202020204" pitchFamily="34" charset="0"/>
              <a:buNone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3A2247AF-A80A-BF4E-B584-9A09070D6A5F}"/>
              </a:ext>
            </a:extLst>
          </p:cNvPr>
          <p:cNvSpPr txBox="1">
            <a:spLocks/>
          </p:cNvSpPr>
          <p:nvPr/>
        </p:nvSpPr>
        <p:spPr>
          <a:xfrm>
            <a:off x="3443845" y="4049021"/>
            <a:ext cx="2238501" cy="1911927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1E2E03C9-25E7-6F40-88E7-9C79293AD3C5}"/>
              </a:ext>
            </a:extLst>
          </p:cNvPr>
          <p:cNvSpPr txBox="1">
            <a:spLocks/>
          </p:cNvSpPr>
          <p:nvPr/>
        </p:nvSpPr>
        <p:spPr>
          <a:xfrm>
            <a:off x="6044542" y="4049021"/>
            <a:ext cx="2238501" cy="1862545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0992C414-543D-134F-A1AD-A097A6930CD6}"/>
              </a:ext>
            </a:extLst>
          </p:cNvPr>
          <p:cNvSpPr/>
          <p:nvPr/>
        </p:nvSpPr>
        <p:spPr>
          <a:xfrm>
            <a:off x="890649" y="1786625"/>
            <a:ext cx="2375065" cy="1386743"/>
          </a:xfrm>
          <a:prstGeom prst="wedgeRoundRectCallout">
            <a:avLst>
              <a:gd name="adj1" fmla="val -34731"/>
              <a:gd name="adj2" fmla="val 110672"/>
              <a:gd name="adj3" fmla="val 16667"/>
            </a:avLst>
          </a:prstGeom>
          <a:solidFill>
            <a:schemeClr val="bg1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>
            <a:spAutoFit/>
          </a:bodyPr>
          <a:lstStyle/>
          <a:p>
            <a:pPr algn="ctr"/>
            <a:r>
              <a:rPr lang="en-US">
                <a:solidFill>
                  <a:schemeClr val="tx1"/>
                </a:solidFill>
              </a:rPr>
              <a:t>There are lots of things to play with. What do you think you will do first?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72478E-8B6E-EDFC-6BD5-741B487F1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185" y="3834426"/>
            <a:ext cx="1301980" cy="1948701"/>
          </a:xfrm>
          <a:prstGeom prst="rect">
            <a:avLst/>
          </a:prstGeom>
        </p:spPr>
      </p:pic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D846433D-7C9C-D7C4-0F9B-01C0BAC71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1481" r="-1834" b="15673"/>
          <a:stretch/>
        </p:blipFill>
        <p:spPr bwMode="auto">
          <a:xfrm>
            <a:off x="3566075" y="1922195"/>
            <a:ext cx="1994038" cy="164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2973263F-727E-A344-197F-57E57A3252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52" b="20803"/>
          <a:stretch/>
        </p:blipFill>
        <p:spPr bwMode="auto">
          <a:xfrm>
            <a:off x="6123436" y="4253615"/>
            <a:ext cx="2051020" cy="145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preview">
            <a:extLst>
              <a:ext uri="{FF2B5EF4-FFF2-40B4-BE49-F238E27FC236}">
                <a16:creationId xmlns:a16="http://schemas.microsoft.com/office/drawing/2014/main" id="{8616716A-3E3B-4AEE-8BEC-F88E31C8AA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37" b="16554"/>
          <a:stretch/>
        </p:blipFill>
        <p:spPr bwMode="auto">
          <a:xfrm>
            <a:off x="6259678" y="1889741"/>
            <a:ext cx="1716534" cy="167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preview">
            <a:extLst>
              <a:ext uri="{FF2B5EF4-FFF2-40B4-BE49-F238E27FC236}">
                <a16:creationId xmlns:a16="http://schemas.microsoft.com/office/drawing/2014/main" id="{CFE732A2-E3D2-62DA-9E3A-A0FF5E0AD5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73" b="15673"/>
          <a:stretch/>
        </p:blipFill>
        <p:spPr bwMode="auto">
          <a:xfrm>
            <a:off x="3646893" y="4162834"/>
            <a:ext cx="1850213" cy="169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398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latin typeface="Twinkl" pitchFamily="2" charset="77"/>
              </a:rPr>
              <a:t>The Outside Area</a:t>
            </a:r>
            <a:endParaRPr lang="en-GB" sz="360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1916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>
                <a:latin typeface="Twinkl" pitchFamily="2" charset="77"/>
              </a:rPr>
              <a:t>We also have a lovely outside area for you to play in.</a:t>
            </a:r>
          </a:p>
          <a:p>
            <a:pPr marL="114300" indent="0" algn="ctr">
              <a:buNone/>
            </a:pPr>
            <a:r>
              <a:rPr lang="en-US">
                <a:latin typeface="Twinkl" pitchFamily="2" charset="77"/>
              </a:rPr>
              <a:t>Look at all the wonderful things to do.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B4B2AAF5-014F-C042-A037-1C3DAB84F2AB}"/>
              </a:ext>
            </a:extLst>
          </p:cNvPr>
          <p:cNvSpPr txBox="1">
            <a:spLocks/>
          </p:cNvSpPr>
          <p:nvPr/>
        </p:nvSpPr>
        <p:spPr>
          <a:xfrm>
            <a:off x="1642042" y="2108689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E3A96AD-CA52-3347-BFC2-258486B5BE1C}"/>
              </a:ext>
            </a:extLst>
          </p:cNvPr>
          <p:cNvSpPr txBox="1">
            <a:spLocks/>
          </p:cNvSpPr>
          <p:nvPr/>
        </p:nvSpPr>
        <p:spPr>
          <a:xfrm>
            <a:off x="1642041" y="4143576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2987BE2C-FBD4-A348-AB10-F0F711297B48}"/>
              </a:ext>
            </a:extLst>
          </p:cNvPr>
          <p:cNvSpPr txBox="1">
            <a:spLocks/>
          </p:cNvSpPr>
          <p:nvPr/>
        </p:nvSpPr>
        <p:spPr>
          <a:xfrm>
            <a:off x="4891403" y="4143576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CCC3D1DA-38ED-7145-A1A0-9B16EC5A8F74}"/>
              </a:ext>
            </a:extLst>
          </p:cNvPr>
          <p:cNvSpPr txBox="1">
            <a:spLocks/>
          </p:cNvSpPr>
          <p:nvPr/>
        </p:nvSpPr>
        <p:spPr>
          <a:xfrm>
            <a:off x="4891403" y="2108689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928" y="2254724"/>
            <a:ext cx="2141660" cy="160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217" y="2261027"/>
            <a:ext cx="2141661" cy="160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927" y="4258523"/>
            <a:ext cx="2241306" cy="168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285" y="191130"/>
            <a:ext cx="1709429" cy="1282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Image preview">
            <a:extLst>
              <a:ext uri="{FF2B5EF4-FFF2-40B4-BE49-F238E27FC236}">
                <a16:creationId xmlns:a16="http://schemas.microsoft.com/office/drawing/2014/main" id="{CF87767F-C227-6ED7-F7E2-644E406EF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217" y="4333222"/>
            <a:ext cx="1205499" cy="160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7">
            <a:extLst>
              <a:ext uri="{FF2B5EF4-FFF2-40B4-BE49-F238E27FC236}">
                <a16:creationId xmlns:a16="http://schemas.microsoft.com/office/drawing/2014/main" id="{F6A003E1-1D52-C4FD-BD2A-16E4EE81E043}"/>
              </a:ext>
            </a:extLst>
          </p:cNvPr>
          <p:cNvSpPr/>
          <p:nvPr/>
        </p:nvSpPr>
        <p:spPr>
          <a:xfrm>
            <a:off x="6594530" y="4333222"/>
            <a:ext cx="1902149" cy="875964"/>
          </a:xfrm>
          <a:prstGeom prst="wedgeRoundRectCallout">
            <a:avLst>
              <a:gd name="adj1" fmla="val -50369"/>
              <a:gd name="adj2" fmla="val 75080"/>
              <a:gd name="adj3" fmla="val 16667"/>
            </a:avLst>
          </a:prstGeom>
          <a:solidFill>
            <a:schemeClr val="bg1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/>
            <a:r>
              <a:rPr lang="en-US" sz="1400">
                <a:solidFill>
                  <a:schemeClr val="tx1"/>
                </a:solidFill>
              </a:rPr>
              <a:t>This is our school dog.  She is called Pebbles.</a:t>
            </a:r>
          </a:p>
        </p:txBody>
      </p:sp>
    </p:spTree>
    <p:extLst>
      <p:ext uri="{BB962C8B-B14F-4D97-AF65-F5344CB8AC3E}">
        <p14:creationId xmlns:p14="http://schemas.microsoft.com/office/powerpoint/2010/main" val="743520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latin typeface="Twinkl" pitchFamily="2" charset="77"/>
              </a:rPr>
              <a:t>Let’s Have a Look Around School</a:t>
            </a:r>
            <a:endParaRPr lang="en-GB" sz="360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7772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>
                <a:latin typeface="Twinkl" pitchFamily="2" charset="77"/>
              </a:rPr>
              <a:t>There are lots of other places in school that we can explore together.</a:t>
            </a:r>
            <a:br>
              <a:rPr lang="en-US">
                <a:latin typeface="Twinkl" pitchFamily="2" charset="77"/>
              </a:rPr>
            </a:br>
            <a:r>
              <a:rPr lang="en-US">
                <a:latin typeface="Twinkl" pitchFamily="2" charset="77"/>
              </a:rPr>
              <a:t>Here are a few that we will visit and use.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20CDB305-3980-A844-94E1-A58F73FCC9C7}"/>
              </a:ext>
            </a:extLst>
          </p:cNvPr>
          <p:cNvSpPr txBox="1">
            <a:spLocks/>
          </p:cNvSpPr>
          <p:nvPr/>
        </p:nvSpPr>
        <p:spPr>
          <a:xfrm>
            <a:off x="779410" y="2157988"/>
            <a:ext cx="2383493" cy="1687533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2B3E0B0-4060-034E-A6AF-E03C0C039EE3}"/>
              </a:ext>
            </a:extLst>
          </p:cNvPr>
          <p:cNvSpPr txBox="1">
            <a:spLocks/>
          </p:cNvSpPr>
          <p:nvPr/>
        </p:nvSpPr>
        <p:spPr>
          <a:xfrm>
            <a:off x="703613" y="4472825"/>
            <a:ext cx="2639291" cy="1687534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1460D5E-2921-724B-A2A9-08C66AF2EF55}"/>
              </a:ext>
            </a:extLst>
          </p:cNvPr>
          <p:cNvSpPr txBox="1">
            <a:spLocks/>
          </p:cNvSpPr>
          <p:nvPr/>
        </p:nvSpPr>
        <p:spPr>
          <a:xfrm>
            <a:off x="3395222" y="2157989"/>
            <a:ext cx="2383493" cy="1687533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FC108B13-1485-464A-88AE-4DF2200C8171}"/>
              </a:ext>
            </a:extLst>
          </p:cNvPr>
          <p:cNvSpPr txBox="1">
            <a:spLocks/>
          </p:cNvSpPr>
          <p:nvPr/>
        </p:nvSpPr>
        <p:spPr>
          <a:xfrm>
            <a:off x="5981099" y="2157987"/>
            <a:ext cx="2383493" cy="1687534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4E266-76C6-0844-819E-92A29A14C6BD}"/>
              </a:ext>
            </a:extLst>
          </p:cNvPr>
          <p:cNvSpPr/>
          <p:nvPr/>
        </p:nvSpPr>
        <p:spPr>
          <a:xfrm>
            <a:off x="1178470" y="3771331"/>
            <a:ext cx="1401289" cy="59093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Reception’s entrance 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501C69B-FE4D-9644-A4A0-9ABA74F616FA}"/>
              </a:ext>
            </a:extLst>
          </p:cNvPr>
          <p:cNvSpPr/>
          <p:nvPr/>
        </p:nvSpPr>
        <p:spPr>
          <a:xfrm>
            <a:off x="3385021" y="3838867"/>
            <a:ext cx="2383493" cy="3869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36000" tIns="36000" rIns="36000" bIns="36000" rtlCol="0" anchor="ctr">
            <a:spAutoFit/>
          </a:bodyPr>
          <a:lstStyle/>
          <a:p>
            <a:pPr algn="ctr"/>
            <a:r>
              <a:rPr lang="en-US">
                <a:solidFill>
                  <a:schemeClr val="tx1"/>
                </a:solidFill>
              </a:rPr>
              <a:t>the pupil office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F881E365-2B99-3640-B4A8-72299CDB33BB}"/>
              </a:ext>
            </a:extLst>
          </p:cNvPr>
          <p:cNvSpPr/>
          <p:nvPr/>
        </p:nvSpPr>
        <p:spPr>
          <a:xfrm>
            <a:off x="1270511" y="6160358"/>
            <a:ext cx="1401289" cy="5642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cloakroom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9C3E8B3-FFD9-8A44-A6F6-08773862B127}"/>
              </a:ext>
            </a:extLst>
          </p:cNvPr>
          <p:cNvSpPr/>
          <p:nvPr/>
        </p:nvSpPr>
        <p:spPr>
          <a:xfrm>
            <a:off x="6485574" y="3915941"/>
            <a:ext cx="1401289" cy="2256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toilets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303" y="2232180"/>
            <a:ext cx="1155084" cy="153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349" y="2198411"/>
            <a:ext cx="1205769" cy="160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71B572AA-68B6-486A-1CAB-3ED206B04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4" b="35261"/>
          <a:stretch/>
        </p:blipFill>
        <p:spPr bwMode="auto">
          <a:xfrm>
            <a:off x="992308" y="2383469"/>
            <a:ext cx="1957696" cy="127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preview">
            <a:extLst>
              <a:ext uri="{FF2B5EF4-FFF2-40B4-BE49-F238E27FC236}">
                <a16:creationId xmlns:a16="http://schemas.microsoft.com/office/drawing/2014/main" id="{C3FFA568-EF70-8C23-6A95-2B8DC9373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774" y="4627729"/>
            <a:ext cx="1836967" cy="137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051B0DAA-48C1-4AD8-527D-70D4AD605C22}"/>
              </a:ext>
            </a:extLst>
          </p:cNvPr>
          <p:cNvSpPr txBox="1">
            <a:spLocks/>
          </p:cNvSpPr>
          <p:nvPr/>
        </p:nvSpPr>
        <p:spPr>
          <a:xfrm>
            <a:off x="3203394" y="4488731"/>
            <a:ext cx="2639292" cy="1687533"/>
          </a:xfrm>
          <a:prstGeom prst="roundRect">
            <a:avLst/>
          </a:prstGeom>
          <a:solidFill>
            <a:srgbClr val="F8C4C0"/>
          </a:solidFill>
          <a:ln w="28575">
            <a:solidFill>
              <a:srgbClr val="E314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Rounded Rectangle 13">
            <a:extLst>
              <a:ext uri="{FF2B5EF4-FFF2-40B4-BE49-F238E27FC236}">
                <a16:creationId xmlns:a16="http://schemas.microsoft.com/office/drawing/2014/main" id="{28A85D80-DF8C-7635-E013-9721A759281E}"/>
              </a:ext>
            </a:extLst>
          </p:cNvPr>
          <p:cNvSpPr/>
          <p:nvPr/>
        </p:nvSpPr>
        <p:spPr>
          <a:xfrm>
            <a:off x="3670647" y="6262561"/>
            <a:ext cx="1401289" cy="2256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corridor</a:t>
            </a:r>
          </a:p>
        </p:txBody>
      </p:sp>
      <p:pic>
        <p:nvPicPr>
          <p:cNvPr id="16" name="Picture 8" descr="Image preview">
            <a:extLst>
              <a:ext uri="{FF2B5EF4-FFF2-40B4-BE49-F238E27FC236}">
                <a16:creationId xmlns:a16="http://schemas.microsoft.com/office/drawing/2014/main" id="{0E8BE905-7AFB-3800-00E9-2F33856143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45" b="30603"/>
          <a:stretch/>
        </p:blipFill>
        <p:spPr bwMode="auto">
          <a:xfrm>
            <a:off x="3376699" y="4647233"/>
            <a:ext cx="2310718" cy="1326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1ED9AD3F-F30D-6B99-9AE9-0613D0EE2467}"/>
              </a:ext>
            </a:extLst>
          </p:cNvPr>
          <p:cNvSpPr txBox="1">
            <a:spLocks/>
          </p:cNvSpPr>
          <p:nvPr/>
        </p:nvSpPr>
        <p:spPr>
          <a:xfrm>
            <a:off x="5768514" y="4488066"/>
            <a:ext cx="2639292" cy="1687533"/>
          </a:xfrm>
          <a:prstGeom prst="roundRect">
            <a:avLst/>
          </a:prstGeom>
          <a:solidFill>
            <a:srgbClr val="F8C4C0"/>
          </a:solidFill>
          <a:ln w="28575">
            <a:solidFill>
              <a:srgbClr val="E314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Rounded Rectangle 13">
            <a:extLst>
              <a:ext uri="{FF2B5EF4-FFF2-40B4-BE49-F238E27FC236}">
                <a16:creationId xmlns:a16="http://schemas.microsoft.com/office/drawing/2014/main" id="{71E34C74-D550-AB1A-F4B7-749380449E4F}"/>
              </a:ext>
            </a:extLst>
          </p:cNvPr>
          <p:cNvSpPr/>
          <p:nvPr/>
        </p:nvSpPr>
        <p:spPr>
          <a:xfrm>
            <a:off x="5882357" y="6204096"/>
            <a:ext cx="2321923" cy="1712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rainbow room</a:t>
            </a:r>
          </a:p>
        </p:txBody>
      </p:sp>
      <p:pic>
        <p:nvPicPr>
          <p:cNvPr id="19" name="Picture 10" descr="Image preview">
            <a:extLst>
              <a:ext uri="{FF2B5EF4-FFF2-40B4-BE49-F238E27FC236}">
                <a16:creationId xmlns:a16="http://schemas.microsoft.com/office/drawing/2014/main" id="{8595FBE6-5C16-AB56-CACE-022441385C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4020" r="5234" b="21285"/>
          <a:stretch/>
        </p:blipFill>
        <p:spPr bwMode="auto">
          <a:xfrm>
            <a:off x="6232061" y="4593387"/>
            <a:ext cx="1622514" cy="147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217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>
                <a:latin typeface="Twinkl" pitchFamily="2" charset="77"/>
              </a:rPr>
              <a:t>Let’s Have a Look Around School</a:t>
            </a:r>
            <a:endParaRPr lang="en-GB" sz="360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7772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>
                <a:latin typeface="Twinkl" pitchFamily="2" charset="77"/>
              </a:rPr>
              <a:t>There are lots of other places in school that we can explore together.</a:t>
            </a:r>
            <a:br>
              <a:rPr lang="en-US">
                <a:latin typeface="Twinkl" pitchFamily="2" charset="77"/>
              </a:rPr>
            </a:br>
            <a:r>
              <a:rPr lang="en-US">
                <a:latin typeface="Twinkl" pitchFamily="2" charset="77"/>
              </a:rPr>
              <a:t>Here are a few that we will visit and use.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20CDB305-3980-A844-94E1-A58F73FCC9C7}"/>
              </a:ext>
            </a:extLst>
          </p:cNvPr>
          <p:cNvSpPr txBox="1">
            <a:spLocks/>
          </p:cNvSpPr>
          <p:nvPr/>
        </p:nvSpPr>
        <p:spPr>
          <a:xfrm>
            <a:off x="779410" y="2157988"/>
            <a:ext cx="2383493" cy="1687533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2B3E0B0-4060-034E-A6AF-E03C0C039EE3}"/>
              </a:ext>
            </a:extLst>
          </p:cNvPr>
          <p:cNvSpPr txBox="1">
            <a:spLocks/>
          </p:cNvSpPr>
          <p:nvPr/>
        </p:nvSpPr>
        <p:spPr>
          <a:xfrm>
            <a:off x="1807399" y="4297389"/>
            <a:ext cx="2639291" cy="1687534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1460D5E-2921-724B-A2A9-08C66AF2EF55}"/>
              </a:ext>
            </a:extLst>
          </p:cNvPr>
          <p:cNvSpPr txBox="1">
            <a:spLocks/>
          </p:cNvSpPr>
          <p:nvPr/>
        </p:nvSpPr>
        <p:spPr>
          <a:xfrm>
            <a:off x="3375488" y="2157989"/>
            <a:ext cx="2383493" cy="1687533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54C3A65-0C23-254A-91F2-CFBC84428CCF}"/>
              </a:ext>
            </a:extLst>
          </p:cNvPr>
          <p:cNvSpPr txBox="1">
            <a:spLocks/>
          </p:cNvSpPr>
          <p:nvPr/>
        </p:nvSpPr>
        <p:spPr>
          <a:xfrm>
            <a:off x="4715828" y="4297390"/>
            <a:ext cx="2639292" cy="1687533"/>
          </a:xfrm>
          <a:prstGeom prst="roundRect">
            <a:avLst/>
          </a:prstGeom>
          <a:solidFill>
            <a:srgbClr val="F8C4C0"/>
          </a:solidFill>
          <a:ln w="28575">
            <a:solidFill>
              <a:srgbClr val="E314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FC108B13-1485-464A-88AE-4DF2200C8171}"/>
              </a:ext>
            </a:extLst>
          </p:cNvPr>
          <p:cNvSpPr txBox="1">
            <a:spLocks/>
          </p:cNvSpPr>
          <p:nvPr/>
        </p:nvSpPr>
        <p:spPr>
          <a:xfrm>
            <a:off x="5981099" y="2157987"/>
            <a:ext cx="2383493" cy="1687534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4E266-76C6-0844-819E-92A29A14C6BD}"/>
              </a:ext>
            </a:extLst>
          </p:cNvPr>
          <p:cNvSpPr/>
          <p:nvPr/>
        </p:nvSpPr>
        <p:spPr>
          <a:xfrm>
            <a:off x="1178470" y="3915941"/>
            <a:ext cx="1401289" cy="3814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sports hall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501C69B-FE4D-9644-A4A0-9ABA74F616FA}"/>
              </a:ext>
            </a:extLst>
          </p:cNvPr>
          <p:cNvSpPr/>
          <p:nvPr/>
        </p:nvSpPr>
        <p:spPr>
          <a:xfrm>
            <a:off x="3385021" y="3838867"/>
            <a:ext cx="2383493" cy="3869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36000" tIns="36000" rIns="36000" bIns="36000" rtlCol="0" anchor="ctr">
            <a:spAutoFit/>
          </a:bodyPr>
          <a:lstStyle/>
          <a:p>
            <a:pPr algn="ctr"/>
            <a:r>
              <a:rPr lang="en-US">
                <a:solidFill>
                  <a:schemeClr val="tx1"/>
                </a:solidFill>
              </a:rPr>
              <a:t>the infant playground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F881E365-2B99-3640-B4A8-72299CDB33BB}"/>
              </a:ext>
            </a:extLst>
          </p:cNvPr>
          <p:cNvSpPr/>
          <p:nvPr/>
        </p:nvSpPr>
        <p:spPr>
          <a:xfrm>
            <a:off x="2405373" y="6071016"/>
            <a:ext cx="1401289" cy="353230"/>
          </a:xfrm>
          <a:prstGeom prst="roundRect">
            <a:avLst>
              <a:gd name="adj" fmla="val 6710"/>
            </a:avLst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dinner hall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BD72CA0-37CC-0B45-9F9A-E0CCF1F99F82}"/>
              </a:ext>
            </a:extLst>
          </p:cNvPr>
          <p:cNvSpPr/>
          <p:nvPr/>
        </p:nvSpPr>
        <p:spPr>
          <a:xfrm>
            <a:off x="4989765" y="6071015"/>
            <a:ext cx="2183079" cy="4939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dinner hall hatch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088" y="4366060"/>
            <a:ext cx="2065630" cy="1550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9C3E8B3-FFD9-8A44-A6F6-08773862B127}"/>
              </a:ext>
            </a:extLst>
          </p:cNvPr>
          <p:cNvSpPr/>
          <p:nvPr/>
        </p:nvSpPr>
        <p:spPr>
          <a:xfrm>
            <a:off x="6035474" y="3817177"/>
            <a:ext cx="2076895" cy="49356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the swimming pool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661" y="4409503"/>
            <a:ext cx="2007740" cy="1506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5" descr="https://www.puddleducks.com/media/5178/ormskirk.jpg?width=232&amp;height=13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2" name="Picture 6" descr="C:\Users\mrsreeves\Desktop\po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69" y="2457119"/>
            <a:ext cx="1943926" cy="108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052" y="2277474"/>
            <a:ext cx="1930208" cy="1448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017" y="2788841"/>
            <a:ext cx="1248811" cy="937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008" y="2174121"/>
            <a:ext cx="1321515" cy="991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2102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F0CB156B-2FD8-5843-A264-59DBDD073BEC}"/>
              </a:ext>
            </a:extLst>
          </p:cNvPr>
          <p:cNvSpPr/>
          <p:nvPr/>
        </p:nvSpPr>
        <p:spPr>
          <a:xfrm>
            <a:off x="2220686" y="1422070"/>
            <a:ext cx="4500748" cy="4013860"/>
          </a:xfrm>
          <a:prstGeom prst="ellipse">
            <a:avLst/>
          </a:prstGeom>
          <a:solidFill>
            <a:srgbClr val="EBBED9"/>
          </a:solidFill>
          <a:ln w="38100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tx1"/>
                </a:solidFill>
                <a:latin typeface="Twinkl" pitchFamily="2" charset="77"/>
              </a:rPr>
              <a:t>We can’t wait to meet you. Have a lovely summer and stay safe!</a:t>
            </a:r>
          </a:p>
          <a:p>
            <a:pPr algn="ctr"/>
            <a:endParaRPr lang="en-US" sz="2400">
              <a:solidFill>
                <a:schemeClr val="tx1"/>
              </a:solidFill>
              <a:latin typeface="Twinkl" pitchFamily="2" charset="77"/>
            </a:endParaRPr>
          </a:p>
          <a:p>
            <a:pPr algn="ctr"/>
            <a:r>
              <a:rPr lang="en-US" sz="2400">
                <a:solidFill>
                  <a:schemeClr val="tx1"/>
                </a:solidFill>
                <a:latin typeface="Twinkl" pitchFamily="2" charset="77"/>
              </a:rPr>
              <a:t>See you soon!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0F4C348D-C089-1349-9A38-793C0A6D7D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015" y="524256"/>
            <a:ext cx="1415299" cy="1764514"/>
          </a:xfrm>
          <a:prstGeom prst="rect">
            <a:avLst/>
          </a:prstGeom>
        </p:spPr>
      </p:pic>
      <p:pic>
        <p:nvPicPr>
          <p:cNvPr id="12" name="Picture 11" descr="A picture containing doll, toy, window&#10;&#10;Description automatically generated">
            <a:extLst>
              <a:ext uri="{FF2B5EF4-FFF2-40B4-BE49-F238E27FC236}">
                <a16:creationId xmlns:a16="http://schemas.microsoft.com/office/drawing/2014/main" id="{E2EDF142-A672-6143-A119-DA2888CD34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752" y="4732235"/>
            <a:ext cx="3507808" cy="1636693"/>
          </a:xfrm>
          <a:prstGeom prst="rect">
            <a:avLst/>
          </a:prstGeom>
        </p:spPr>
      </p:pic>
      <p:pic>
        <p:nvPicPr>
          <p:cNvPr id="14" name="Picture 13" descr="A picture containing doll, toy, window&#10;&#10;Description automatically generated">
            <a:extLst>
              <a:ext uri="{FF2B5EF4-FFF2-40B4-BE49-F238E27FC236}">
                <a16:creationId xmlns:a16="http://schemas.microsoft.com/office/drawing/2014/main" id="{28145137-C2BC-764A-A44B-9390F3FA3D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87" y="2977013"/>
            <a:ext cx="1991435" cy="1539881"/>
          </a:xfrm>
          <a:prstGeom prst="rect">
            <a:avLst/>
          </a:prstGeom>
        </p:spPr>
      </p:pic>
      <p:pic>
        <p:nvPicPr>
          <p:cNvPr id="16" name="Picture 15" descr="A picture containing toy, doll, window&#10;&#10;Description automatically generated">
            <a:extLst>
              <a:ext uri="{FF2B5EF4-FFF2-40B4-BE49-F238E27FC236}">
                <a16:creationId xmlns:a16="http://schemas.microsoft.com/office/drawing/2014/main" id="{94B5128C-03FB-0E43-AFAC-317779E55B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121" y="2821521"/>
            <a:ext cx="2242315" cy="1674387"/>
          </a:xfrm>
          <a:prstGeom prst="rect">
            <a:avLst/>
          </a:prstGeom>
        </p:spPr>
      </p:pic>
      <p:pic>
        <p:nvPicPr>
          <p:cNvPr id="18" name="Picture 17" descr="A picture containing birthday, small, cake, girl&#10;&#10;Description automatically generated">
            <a:extLst>
              <a:ext uri="{FF2B5EF4-FFF2-40B4-BE49-F238E27FC236}">
                <a16:creationId xmlns:a16="http://schemas.microsoft.com/office/drawing/2014/main" id="{0304889B-FB90-154B-BC29-19E5C8613B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19" y="4886115"/>
            <a:ext cx="1991435" cy="1314971"/>
          </a:xfrm>
          <a:prstGeom prst="rect">
            <a:avLst/>
          </a:prstGeom>
        </p:spPr>
      </p:pic>
      <p:pic>
        <p:nvPicPr>
          <p:cNvPr id="23" name="Picture 2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088393B-E675-C942-BFBD-B533B55FDA3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444" y="1020895"/>
            <a:ext cx="1646992" cy="1493576"/>
          </a:xfrm>
          <a:prstGeom prst="rect">
            <a:avLst/>
          </a:prstGeom>
        </p:spPr>
      </p:pic>
      <p:pic>
        <p:nvPicPr>
          <p:cNvPr id="25" name="Picture 24" descr="A picture containing doll&#10;&#10;Description automatically generated">
            <a:extLst>
              <a:ext uri="{FF2B5EF4-FFF2-40B4-BE49-F238E27FC236}">
                <a16:creationId xmlns:a16="http://schemas.microsoft.com/office/drawing/2014/main" id="{A585AE12-F8EA-514D-9F1E-F8681536B93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488" y="4907478"/>
            <a:ext cx="2168771" cy="1461450"/>
          </a:xfrm>
          <a:prstGeom prst="rect">
            <a:avLst/>
          </a:prstGeom>
        </p:spPr>
      </p:pic>
      <p:pic>
        <p:nvPicPr>
          <p:cNvPr id="33" name="Picture 32" descr="A picture containing doll, toy, mug&#10;&#10;Description automatically generated">
            <a:extLst>
              <a:ext uri="{FF2B5EF4-FFF2-40B4-BE49-F238E27FC236}">
                <a16:creationId xmlns:a16="http://schemas.microsoft.com/office/drawing/2014/main" id="{56B96D54-11E6-FF4A-B88F-D6411EC2F8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80" y="598931"/>
            <a:ext cx="1997862" cy="1987498"/>
          </a:xfrm>
          <a:prstGeom prst="rect">
            <a:avLst/>
          </a:prstGeom>
        </p:spPr>
      </p:pic>
      <p:pic>
        <p:nvPicPr>
          <p:cNvPr id="35" name="Picture 34" descr="A picture containing toy, standing, woman, man&#10;&#10;Description automatically generated">
            <a:extLst>
              <a:ext uri="{FF2B5EF4-FFF2-40B4-BE49-F238E27FC236}">
                <a16:creationId xmlns:a16="http://schemas.microsoft.com/office/drawing/2014/main" id="{EDDDD5E5-12D9-994E-831B-F5A6F81D772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242" y="521085"/>
            <a:ext cx="2541763" cy="17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1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D1ADBE5-E0D0-E940-B1FA-A39627425D85}"/>
              </a:ext>
            </a:extLst>
          </p:cNvPr>
          <p:cNvSpPr/>
          <p:nvPr/>
        </p:nvSpPr>
        <p:spPr>
          <a:xfrm>
            <a:off x="4015410" y="3034748"/>
            <a:ext cx="1046922" cy="7553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432</Words>
  <Application>Microsoft Office PowerPoint</Application>
  <PresentationFormat>On-screen Show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All About My New School</vt:lpstr>
      <vt:lpstr>Your New School</vt:lpstr>
      <vt:lpstr>Meet Your Teacher</vt:lpstr>
      <vt:lpstr>Meet the Team</vt:lpstr>
      <vt:lpstr>Meet Your Headteacher</vt:lpstr>
      <vt:lpstr>Your New Classroom</vt:lpstr>
      <vt:lpstr>Some Lovely Activities We Do in Our Class</vt:lpstr>
      <vt:lpstr>The Outside Area</vt:lpstr>
      <vt:lpstr>Let’s Have a Look Around School</vt:lpstr>
      <vt:lpstr>Let’s Have a Look Around School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alexandra agapie-nadejde</dc:creator>
  <cp:lastModifiedBy>Cocks, Suzanne</cp:lastModifiedBy>
  <cp:revision>4</cp:revision>
  <dcterms:created xsi:type="dcterms:W3CDTF">2020-06-03T14:51:29Z</dcterms:created>
  <dcterms:modified xsi:type="dcterms:W3CDTF">2024-09-10T09:15:30Z</dcterms:modified>
</cp:coreProperties>
</file>